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61" r:id="rId3"/>
    <p:sldId id="262" r:id="rId4"/>
    <p:sldId id="268" r:id="rId5"/>
    <p:sldId id="263" r:id="rId6"/>
    <p:sldId id="264" r:id="rId7"/>
    <p:sldId id="265" r:id="rId8"/>
    <p:sldId id="271" r:id="rId9"/>
    <p:sldId id="272"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065A81-7A65-4CEE-B598-35336F3B4853}"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1137291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065A81-7A65-4CEE-B598-35336F3B4853}" type="datetimeFigureOut">
              <a:rPr lang="en-IN" smtClean="0"/>
              <a:t>19-12-2020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2029534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065A81-7A65-4CEE-B598-35336F3B4853}"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1601708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A065A81-7A65-4CEE-B598-35336F3B4853}"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9D88E-1A33-4892-B2C8-5105EBAC53E0}"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90741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065A81-7A65-4CEE-B598-35336F3B4853}"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2410983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A065A81-7A65-4CEE-B598-35336F3B4853}" type="datetimeFigureOut">
              <a:rPr lang="en-IN" smtClean="0"/>
              <a:t>19-12-2020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21420963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A065A81-7A65-4CEE-B598-35336F3B4853}" type="datetimeFigureOut">
              <a:rPr lang="en-IN" smtClean="0"/>
              <a:t>19-12-2020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314923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065A81-7A65-4CEE-B598-35336F3B4853}"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1065031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065A81-7A65-4CEE-B598-35336F3B4853}"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3009981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065A81-7A65-4CEE-B598-35336F3B4853}"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2084983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065A81-7A65-4CEE-B598-35336F3B4853}" type="datetimeFigureOut">
              <a:rPr lang="en-IN" smtClean="0"/>
              <a:t>19-12-2020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312905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065A81-7A65-4CEE-B598-35336F3B4853}" type="datetimeFigureOut">
              <a:rPr lang="en-IN" smtClean="0"/>
              <a:t>19-12-2020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2045161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065A81-7A65-4CEE-B598-35336F3B4853}" type="datetimeFigureOut">
              <a:rPr lang="en-IN" smtClean="0"/>
              <a:t>19-12-2020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2030740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A065A81-7A65-4CEE-B598-35336F3B4853}" type="datetimeFigureOut">
              <a:rPr lang="en-IN" smtClean="0"/>
              <a:t>19-12-2020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2535640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A065A81-7A65-4CEE-B598-35336F3B4853}" type="datetimeFigureOut">
              <a:rPr lang="en-IN" smtClean="0"/>
              <a:t>19-12-2020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3764006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A065A81-7A65-4CEE-B598-35336F3B4853}" type="datetimeFigureOut">
              <a:rPr lang="en-IN" smtClean="0"/>
              <a:t>19-12-2020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1817207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065A81-7A65-4CEE-B598-35336F3B4853}" type="datetimeFigureOut">
              <a:rPr lang="en-IN" smtClean="0"/>
              <a:t>19-12-2020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49D88E-1A33-4892-B2C8-5105EBAC53E0}" type="slidenum">
              <a:rPr lang="en-IN" smtClean="0"/>
              <a:t>‹#›</a:t>
            </a:fld>
            <a:endParaRPr lang="en-IN"/>
          </a:p>
        </p:txBody>
      </p:sp>
    </p:spTree>
    <p:extLst>
      <p:ext uri="{BB962C8B-B14F-4D97-AF65-F5344CB8AC3E}">
        <p14:creationId xmlns:p14="http://schemas.microsoft.com/office/powerpoint/2010/main" val="322384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A065A81-7A65-4CEE-B598-35336F3B4853}" type="datetimeFigureOut">
              <a:rPr lang="en-IN" smtClean="0"/>
              <a:t>19-12-2020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C49D88E-1A33-4892-B2C8-5105EBAC53E0}" type="slidenum">
              <a:rPr lang="en-IN" smtClean="0"/>
              <a:t>‹#›</a:t>
            </a:fld>
            <a:endParaRPr lang="en-IN"/>
          </a:p>
        </p:txBody>
      </p:sp>
    </p:spTree>
    <p:extLst>
      <p:ext uri="{BB962C8B-B14F-4D97-AF65-F5344CB8AC3E}">
        <p14:creationId xmlns:p14="http://schemas.microsoft.com/office/powerpoint/2010/main" val="1236564134"/>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ive.google.com/drive/folders/1hLwuqrzHMYm5nC6kd7mFlKHgfrcWl12o?usp=sharing"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2005.05287" TargetMode="External"/><Relationship Id="rId7" Type="http://schemas.openxmlformats.org/officeDocument/2006/relationships/image" Target="../media/image6.png"/><Relationship Id="rId2" Type="http://schemas.openxmlformats.org/officeDocument/2006/relationships/hyperlink" Target="https://arxiv.org/abs/2006.10147" TargetMode="External"/><Relationship Id="rId1" Type="http://schemas.openxmlformats.org/officeDocument/2006/relationships/slideLayout" Target="../slideLayouts/slideLayout2.xml"/><Relationship Id="rId6" Type="http://schemas.openxmlformats.org/officeDocument/2006/relationships/hyperlink" Target="https://github.com/chandrikadeb7/Face-Mask-Detection" TargetMode="External"/><Relationship Id="rId5" Type="http://schemas.openxmlformats.org/officeDocument/2006/relationships/hyperlink" Target="https://medium.com/@vinuvish/face-detection-with-opencv-and-deep-learning-90bff9028fa8" TargetMode="External"/><Relationship Id="rId4" Type="http://schemas.openxmlformats.org/officeDocument/2006/relationships/hyperlink" Target="https://drive.google.com/drive/folders/1XDte2DL2Mf_hw4NsmGst7QtYoU7sMBVG?usp=sha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6A6C4-DDB6-4CE3-8528-1CDCD12A7F71}"/>
              </a:ext>
            </a:extLst>
          </p:cNvPr>
          <p:cNvSpPr>
            <a:spLocks noGrp="1"/>
          </p:cNvSpPr>
          <p:nvPr>
            <p:ph type="ctrTitle"/>
          </p:nvPr>
        </p:nvSpPr>
        <p:spPr>
          <a:xfrm>
            <a:off x="79310" y="811656"/>
            <a:ext cx="12033379" cy="1632964"/>
          </a:xfrm>
        </p:spPr>
        <p:txBody>
          <a:bodyPr/>
          <a:lstStyle/>
          <a:p>
            <a:pPr algn="ctr"/>
            <a:r>
              <a:rPr lang="en-IN" sz="4800" dirty="0"/>
              <a:t>Realtime Face and Mask </a:t>
            </a:r>
            <a:br>
              <a:rPr lang="en-IN" sz="4800" dirty="0"/>
            </a:br>
            <a:r>
              <a:rPr lang="en-IN" sz="4800" dirty="0"/>
              <a:t>on-off Detection</a:t>
            </a:r>
          </a:p>
        </p:txBody>
      </p:sp>
      <p:sp>
        <p:nvSpPr>
          <p:cNvPr id="3" name="Subtitle 2">
            <a:extLst>
              <a:ext uri="{FF2B5EF4-FFF2-40B4-BE49-F238E27FC236}">
                <a16:creationId xmlns:a16="http://schemas.microsoft.com/office/drawing/2014/main" id="{0AA4A31D-9D8A-40E7-865F-D71E537CF659}"/>
              </a:ext>
            </a:extLst>
          </p:cNvPr>
          <p:cNvSpPr>
            <a:spLocks noGrp="1"/>
          </p:cNvSpPr>
          <p:nvPr>
            <p:ph type="subTitle" idx="1"/>
          </p:nvPr>
        </p:nvSpPr>
        <p:spPr>
          <a:xfrm>
            <a:off x="436498" y="3984278"/>
            <a:ext cx="3976882" cy="1016930"/>
          </a:xfrm>
        </p:spPr>
        <p:txBody>
          <a:bodyPr/>
          <a:lstStyle/>
          <a:p>
            <a:r>
              <a:rPr lang="en-IN" b="1" dirty="0"/>
              <a:t>Instructor</a:t>
            </a:r>
          </a:p>
          <a:p>
            <a:r>
              <a:rPr lang="en-IN" b="1" dirty="0"/>
              <a:t>Tanmoy Chakraborty</a:t>
            </a:r>
          </a:p>
        </p:txBody>
      </p:sp>
      <p:sp>
        <p:nvSpPr>
          <p:cNvPr id="4" name="Subtitle 2">
            <a:extLst>
              <a:ext uri="{FF2B5EF4-FFF2-40B4-BE49-F238E27FC236}">
                <a16:creationId xmlns:a16="http://schemas.microsoft.com/office/drawing/2014/main" id="{911C45B7-0E8A-42B9-878F-6B7EB2AA77A4}"/>
              </a:ext>
            </a:extLst>
          </p:cNvPr>
          <p:cNvSpPr txBox="1">
            <a:spLocks/>
          </p:cNvSpPr>
          <p:nvPr/>
        </p:nvSpPr>
        <p:spPr>
          <a:xfrm>
            <a:off x="8594564" y="5172267"/>
            <a:ext cx="3283306" cy="1359162"/>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r>
              <a:rPr lang="en-IN" dirty="0"/>
              <a:t>Rahul Maheshwari</a:t>
            </a:r>
          </a:p>
          <a:p>
            <a:r>
              <a:rPr lang="en-IN" dirty="0"/>
              <a:t>MT19027</a:t>
            </a:r>
          </a:p>
          <a:p>
            <a:r>
              <a:rPr lang="en-IN" dirty="0"/>
              <a:t>Group No. 12</a:t>
            </a:r>
          </a:p>
        </p:txBody>
      </p:sp>
      <p:pic>
        <p:nvPicPr>
          <p:cNvPr id="6" name="Picture 5">
            <a:extLst>
              <a:ext uri="{FF2B5EF4-FFF2-40B4-BE49-F238E27FC236}">
                <a16:creationId xmlns:a16="http://schemas.microsoft.com/office/drawing/2014/main" id="{EDB2F06C-5321-4DF5-87B8-2479C425E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552" y="6102221"/>
            <a:ext cx="3778896" cy="755779"/>
          </a:xfrm>
          <a:prstGeom prst="rect">
            <a:avLst/>
          </a:prstGeom>
          <a:solidFill>
            <a:schemeClr val="tx1"/>
          </a:solidFill>
        </p:spPr>
      </p:pic>
      <p:sp>
        <p:nvSpPr>
          <p:cNvPr id="7" name="Title 1">
            <a:extLst>
              <a:ext uri="{FF2B5EF4-FFF2-40B4-BE49-F238E27FC236}">
                <a16:creationId xmlns:a16="http://schemas.microsoft.com/office/drawing/2014/main" id="{8DADC678-CE46-42A0-901D-BA890F40AA08}"/>
              </a:ext>
            </a:extLst>
          </p:cNvPr>
          <p:cNvSpPr txBox="1">
            <a:spLocks/>
          </p:cNvSpPr>
          <p:nvPr/>
        </p:nvSpPr>
        <p:spPr>
          <a:xfrm>
            <a:off x="8340014" y="6302669"/>
            <a:ext cx="2212910" cy="555331"/>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dirty="0">
                <a:hlinkClick r:id="rId3"/>
              </a:rPr>
              <a:t>Drive link</a:t>
            </a:r>
            <a:endParaRPr lang="en-IN" sz="2400" dirty="0"/>
          </a:p>
        </p:txBody>
      </p:sp>
    </p:spTree>
    <p:extLst>
      <p:ext uri="{BB962C8B-B14F-4D97-AF65-F5344CB8AC3E}">
        <p14:creationId xmlns:p14="http://schemas.microsoft.com/office/powerpoint/2010/main" val="744072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26555-FB79-4ACB-8E29-553EF64AF585}"/>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C7ADDBB7-E110-4572-B5EA-4885A4D31D73}"/>
              </a:ext>
            </a:extLst>
          </p:cNvPr>
          <p:cNvSpPr>
            <a:spLocks noGrp="1"/>
          </p:cNvSpPr>
          <p:nvPr>
            <p:ph idx="1"/>
          </p:nvPr>
        </p:nvSpPr>
        <p:spPr>
          <a:xfrm>
            <a:off x="1103312" y="1474237"/>
            <a:ext cx="9934802" cy="4774163"/>
          </a:xfrm>
        </p:spPr>
        <p:txBody>
          <a:bodyPr>
            <a:normAutofit/>
          </a:bodyPr>
          <a:lstStyle/>
          <a:p>
            <a:pPr marL="457200" indent="-457200">
              <a:buAutoNum type="arabicPeriod"/>
            </a:pPr>
            <a:r>
              <a:rPr lang="en-US" dirty="0"/>
              <a:t>H. Li, et al., in </a:t>
            </a:r>
            <a:r>
              <a:rPr lang="en-US" i="1" dirty="0"/>
              <a:t>Proceedings of the IEEE conference on computer vision and pattern recognition (2015), </a:t>
            </a:r>
            <a:r>
              <a:rPr lang="en-US" dirty="0"/>
              <a:t>pp. 5325–5334.</a:t>
            </a:r>
          </a:p>
          <a:p>
            <a:pPr marL="457200" indent="-457200">
              <a:buAutoNum type="arabicPeriod"/>
            </a:pPr>
            <a:r>
              <a:rPr lang="en-US" dirty="0"/>
              <a:t>N.C. Ristea, R.T. Ionescu, </a:t>
            </a:r>
            <a:r>
              <a:rPr lang="en-US" i="1" dirty="0"/>
              <a:t>Are you wearing a mask? improving mask detection from speech using augmentation by cycle-consistent gans</a:t>
            </a:r>
            <a:r>
              <a:rPr lang="en-US" dirty="0"/>
              <a:t>, </a:t>
            </a:r>
            <a:r>
              <a:rPr lang="en-US" dirty="0">
                <a:hlinkClick r:id="rId2"/>
              </a:rPr>
              <a:t>arXiv:2006.10147 (2020)</a:t>
            </a:r>
            <a:r>
              <a:rPr lang="en-US" dirty="0"/>
              <a:t>.</a:t>
            </a:r>
          </a:p>
          <a:p>
            <a:pPr marL="457200" indent="-457200">
              <a:buAutoNum type="arabicPeriod"/>
            </a:pPr>
            <a:r>
              <a:rPr lang="en-US" dirty="0"/>
              <a:t>P. Khandelwal, et al., </a:t>
            </a:r>
            <a:r>
              <a:rPr lang="en-US" i="1" dirty="0"/>
              <a:t>Using computer vision to enhance safety of workforce in manufacturing in a post </a:t>
            </a:r>
            <a:r>
              <a:rPr lang="en-US" i="1" dirty="0" err="1"/>
              <a:t>covid</a:t>
            </a:r>
            <a:r>
              <a:rPr lang="en-US" i="1" dirty="0"/>
              <a:t> world</a:t>
            </a:r>
            <a:r>
              <a:rPr lang="en-US" dirty="0"/>
              <a:t>, </a:t>
            </a:r>
            <a:r>
              <a:rPr lang="en-US" dirty="0">
                <a:hlinkClick r:id="rId3"/>
              </a:rPr>
              <a:t>arXiv:2005.05287 (2020).</a:t>
            </a:r>
            <a:endParaRPr lang="en-US" dirty="0"/>
          </a:p>
          <a:p>
            <a:pPr marL="457200" indent="-457200">
              <a:buAutoNum type="arabicPeriod"/>
            </a:pPr>
            <a:r>
              <a:rPr lang="en-US" dirty="0"/>
              <a:t>B. QIN, D. LI, </a:t>
            </a:r>
            <a:r>
              <a:rPr lang="en-US" i="1" dirty="0"/>
              <a:t>Identifying facemask-wearing condition using image super-resolution with classification network to prevent covid-19 </a:t>
            </a:r>
            <a:r>
              <a:rPr lang="en-US" dirty="0"/>
              <a:t>(2020).</a:t>
            </a:r>
          </a:p>
          <a:p>
            <a:pPr marL="457200" indent="-457200">
              <a:buAutoNum type="arabicPeriod"/>
            </a:pPr>
            <a:r>
              <a:rPr lang="en-IN" dirty="0">
                <a:hlinkClick r:id="rId4"/>
              </a:rPr>
              <a:t>Dataset</a:t>
            </a:r>
            <a:r>
              <a:rPr lang="en-IN" dirty="0"/>
              <a:t>, by Chandrika Deb</a:t>
            </a:r>
          </a:p>
          <a:p>
            <a:pPr marL="457200" indent="-457200">
              <a:buAutoNum type="arabicPeriod"/>
            </a:pPr>
            <a:r>
              <a:rPr lang="en-IN" dirty="0">
                <a:hlinkClick r:id="rId5"/>
              </a:rPr>
              <a:t>Face detection using Caffe ResNet10 </a:t>
            </a:r>
            <a:endParaRPr lang="en-IN" dirty="0"/>
          </a:p>
          <a:p>
            <a:pPr marL="457200" indent="-457200">
              <a:buAutoNum type="arabicPeriod"/>
            </a:pPr>
            <a:r>
              <a:rPr lang="en-IN" dirty="0">
                <a:hlinkClick r:id="rId6"/>
              </a:rPr>
              <a:t>Face mask detection using MobileNetV2</a:t>
            </a:r>
            <a:endParaRPr lang="en-IN" dirty="0"/>
          </a:p>
        </p:txBody>
      </p:sp>
      <p:pic>
        <p:nvPicPr>
          <p:cNvPr id="5" name="Picture 4">
            <a:extLst>
              <a:ext uri="{FF2B5EF4-FFF2-40B4-BE49-F238E27FC236}">
                <a16:creationId xmlns:a16="http://schemas.microsoft.com/office/drawing/2014/main" id="{64C66E32-FA47-4AF2-B11A-7C51C282A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5924" y="6102221"/>
            <a:ext cx="3778896" cy="755779"/>
          </a:xfrm>
          <a:prstGeom prst="rect">
            <a:avLst/>
          </a:prstGeom>
          <a:solidFill>
            <a:schemeClr val="tx1"/>
          </a:solidFill>
        </p:spPr>
      </p:pic>
      <p:sp>
        <p:nvSpPr>
          <p:cNvPr id="6" name="Title 1">
            <a:extLst>
              <a:ext uri="{FF2B5EF4-FFF2-40B4-BE49-F238E27FC236}">
                <a16:creationId xmlns:a16="http://schemas.microsoft.com/office/drawing/2014/main" id="{E7C4D2A0-5E51-4556-87D3-C24F08ADF607}"/>
              </a:ext>
            </a:extLst>
          </p:cNvPr>
          <p:cNvSpPr txBox="1">
            <a:spLocks/>
          </p:cNvSpPr>
          <p:nvPr/>
        </p:nvSpPr>
        <p:spPr>
          <a:xfrm>
            <a:off x="8431253" y="5620574"/>
            <a:ext cx="3567915"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a:t>Thank You!</a:t>
            </a:r>
          </a:p>
        </p:txBody>
      </p:sp>
    </p:spTree>
    <p:extLst>
      <p:ext uri="{BB962C8B-B14F-4D97-AF65-F5344CB8AC3E}">
        <p14:creationId xmlns:p14="http://schemas.microsoft.com/office/powerpoint/2010/main" val="2272815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409BA-7B0F-4356-92C6-59D1029B08D7}"/>
              </a:ext>
            </a:extLst>
          </p:cNvPr>
          <p:cNvSpPr>
            <a:spLocks noGrp="1"/>
          </p:cNvSpPr>
          <p:nvPr>
            <p:ph type="title"/>
          </p:nvPr>
        </p:nvSpPr>
        <p:spPr/>
        <p:txBody>
          <a:bodyPr/>
          <a:lstStyle/>
          <a:p>
            <a:r>
              <a:rPr lang="en-IN" dirty="0"/>
              <a:t>Dataset description</a:t>
            </a:r>
          </a:p>
        </p:txBody>
      </p:sp>
      <p:sp>
        <p:nvSpPr>
          <p:cNvPr id="3" name="Content Placeholder 2">
            <a:extLst>
              <a:ext uri="{FF2B5EF4-FFF2-40B4-BE49-F238E27FC236}">
                <a16:creationId xmlns:a16="http://schemas.microsoft.com/office/drawing/2014/main" id="{D3549312-C7F1-4B4F-BAAC-90D3E52586FC}"/>
              </a:ext>
            </a:extLst>
          </p:cNvPr>
          <p:cNvSpPr>
            <a:spLocks noGrp="1"/>
          </p:cNvSpPr>
          <p:nvPr>
            <p:ph idx="1"/>
          </p:nvPr>
        </p:nvSpPr>
        <p:spPr>
          <a:xfrm>
            <a:off x="1103312" y="1229216"/>
            <a:ext cx="8946541" cy="5019183"/>
          </a:xfrm>
        </p:spPr>
        <p:txBody>
          <a:bodyPr/>
          <a:lstStyle/>
          <a:p>
            <a:r>
              <a:rPr lang="en-US" dirty="0"/>
              <a:t>Dataset used for the proposed system is created by </a:t>
            </a:r>
            <a:r>
              <a:rPr lang="en-IN" b="1" dirty="0"/>
              <a:t>Chandrika Deb [5] </a:t>
            </a:r>
            <a:r>
              <a:rPr lang="en-IN" dirty="0"/>
              <a:t>and is created from real people’s mask on and mask off images. Dataset was created with the help of scraping with Bing search, Kaggle dataset, and RMFD dataset.</a:t>
            </a:r>
            <a:endParaRPr lang="en-US" dirty="0"/>
          </a:p>
          <a:p>
            <a:r>
              <a:rPr lang="en-US" dirty="0"/>
              <a:t>The dataset contains a total of 3868 images out of which 1938 images are with mask on and 1930 images are without mask.</a:t>
            </a:r>
            <a:endParaRPr lang="en-IN" dirty="0"/>
          </a:p>
        </p:txBody>
      </p:sp>
      <p:pic>
        <p:nvPicPr>
          <p:cNvPr id="9" name="Picture 8">
            <a:extLst>
              <a:ext uri="{FF2B5EF4-FFF2-40B4-BE49-F238E27FC236}">
                <a16:creationId xmlns:a16="http://schemas.microsoft.com/office/drawing/2014/main" id="{87D85A43-52A3-4ACC-8C4F-DA9EA6560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552" y="6102221"/>
            <a:ext cx="3778896" cy="755779"/>
          </a:xfrm>
          <a:prstGeom prst="rect">
            <a:avLst/>
          </a:prstGeom>
          <a:solidFill>
            <a:schemeClr val="tx1"/>
          </a:solidFill>
        </p:spPr>
      </p:pic>
      <p:sp>
        <p:nvSpPr>
          <p:cNvPr id="12" name="Title 1">
            <a:extLst>
              <a:ext uri="{FF2B5EF4-FFF2-40B4-BE49-F238E27FC236}">
                <a16:creationId xmlns:a16="http://schemas.microsoft.com/office/drawing/2014/main" id="{159F41D2-E9D8-4E24-8DA9-8FF3491DAE0D}"/>
              </a:ext>
            </a:extLst>
          </p:cNvPr>
          <p:cNvSpPr txBox="1">
            <a:spLocks/>
          </p:cNvSpPr>
          <p:nvPr/>
        </p:nvSpPr>
        <p:spPr>
          <a:xfrm>
            <a:off x="2217145" y="5623476"/>
            <a:ext cx="2715407" cy="37709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600" dirty="0"/>
              <a:t>Sample image with mask</a:t>
            </a:r>
          </a:p>
        </p:txBody>
      </p:sp>
      <p:sp>
        <p:nvSpPr>
          <p:cNvPr id="14" name="Title 1">
            <a:extLst>
              <a:ext uri="{FF2B5EF4-FFF2-40B4-BE49-F238E27FC236}">
                <a16:creationId xmlns:a16="http://schemas.microsoft.com/office/drawing/2014/main" id="{764DCF1C-3EF0-41F3-B658-5EE6115F9139}"/>
              </a:ext>
            </a:extLst>
          </p:cNvPr>
          <p:cNvSpPr txBox="1">
            <a:spLocks/>
          </p:cNvSpPr>
          <p:nvPr/>
        </p:nvSpPr>
        <p:spPr>
          <a:xfrm>
            <a:off x="7259450" y="5623476"/>
            <a:ext cx="2990147" cy="37709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600" dirty="0"/>
              <a:t>Sample image without mask</a:t>
            </a:r>
          </a:p>
        </p:txBody>
      </p:sp>
      <p:pic>
        <p:nvPicPr>
          <p:cNvPr id="5" name="Picture 4">
            <a:extLst>
              <a:ext uri="{FF2B5EF4-FFF2-40B4-BE49-F238E27FC236}">
                <a16:creationId xmlns:a16="http://schemas.microsoft.com/office/drawing/2014/main" id="{CA8910CF-002F-4E89-86D0-058869E3F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8290" y="3244996"/>
            <a:ext cx="1787841" cy="2383788"/>
          </a:xfrm>
          <a:prstGeom prst="rect">
            <a:avLst/>
          </a:prstGeom>
        </p:spPr>
      </p:pic>
      <p:pic>
        <p:nvPicPr>
          <p:cNvPr id="8" name="Picture 7">
            <a:extLst>
              <a:ext uri="{FF2B5EF4-FFF2-40B4-BE49-F238E27FC236}">
                <a16:creationId xmlns:a16="http://schemas.microsoft.com/office/drawing/2014/main" id="{27696B6A-42DF-4BAB-A6A5-CCCCA6C4B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919" y="3239688"/>
            <a:ext cx="1761691" cy="2383788"/>
          </a:xfrm>
          <a:prstGeom prst="rect">
            <a:avLst/>
          </a:prstGeom>
        </p:spPr>
      </p:pic>
    </p:spTree>
    <p:extLst>
      <p:ext uri="{BB962C8B-B14F-4D97-AF65-F5344CB8AC3E}">
        <p14:creationId xmlns:p14="http://schemas.microsoft.com/office/powerpoint/2010/main" val="1001363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8FE5-D433-44C6-BA54-B0C3C78E60D9}"/>
              </a:ext>
            </a:extLst>
          </p:cNvPr>
          <p:cNvSpPr>
            <a:spLocks noGrp="1"/>
          </p:cNvSpPr>
          <p:nvPr>
            <p:ph type="title"/>
          </p:nvPr>
        </p:nvSpPr>
        <p:spPr/>
        <p:txBody>
          <a:bodyPr/>
          <a:lstStyle/>
          <a:p>
            <a:r>
              <a:rPr lang="en-IN" dirty="0"/>
              <a:t>Pre-processing</a:t>
            </a:r>
          </a:p>
        </p:txBody>
      </p:sp>
      <p:sp>
        <p:nvSpPr>
          <p:cNvPr id="3" name="Content Placeholder 2">
            <a:extLst>
              <a:ext uri="{FF2B5EF4-FFF2-40B4-BE49-F238E27FC236}">
                <a16:creationId xmlns:a16="http://schemas.microsoft.com/office/drawing/2014/main" id="{13473451-8AAE-4B6A-9BAA-50FB45F56CE4}"/>
              </a:ext>
            </a:extLst>
          </p:cNvPr>
          <p:cNvSpPr>
            <a:spLocks noGrp="1"/>
          </p:cNvSpPr>
          <p:nvPr>
            <p:ph idx="1"/>
          </p:nvPr>
        </p:nvSpPr>
        <p:spPr>
          <a:xfrm>
            <a:off x="6909931" y="1654283"/>
            <a:ext cx="4957020" cy="3804126"/>
          </a:xfrm>
        </p:spPr>
        <p:txBody>
          <a:bodyPr/>
          <a:lstStyle/>
          <a:p>
            <a:r>
              <a:rPr lang="en-IN" dirty="0"/>
              <a:t>Images in dataset are not of a fixed size hence they are first resized to size 200x200x3.</a:t>
            </a:r>
          </a:p>
          <a:p>
            <a:r>
              <a:rPr lang="en-IN" dirty="0"/>
              <a:t>Data augmentation is done by applying random transformation to the training data in order to prevent overfitting and provide more robust training of the model.</a:t>
            </a:r>
          </a:p>
          <a:p>
            <a:r>
              <a:rPr lang="en-IN" dirty="0"/>
              <a:t>Transformed images are given as input to the MobileNetV2 model.</a:t>
            </a:r>
          </a:p>
          <a:p>
            <a:endParaRPr lang="en-IN" dirty="0"/>
          </a:p>
        </p:txBody>
      </p:sp>
      <p:pic>
        <p:nvPicPr>
          <p:cNvPr id="9" name="Picture 8">
            <a:extLst>
              <a:ext uri="{FF2B5EF4-FFF2-40B4-BE49-F238E27FC236}">
                <a16:creationId xmlns:a16="http://schemas.microsoft.com/office/drawing/2014/main" id="{F844E6A3-1483-41BB-AB5E-28376F671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552" y="6102221"/>
            <a:ext cx="3778896" cy="755779"/>
          </a:xfrm>
          <a:prstGeom prst="rect">
            <a:avLst/>
          </a:prstGeom>
          <a:solidFill>
            <a:schemeClr val="tx1"/>
          </a:solidFill>
        </p:spPr>
      </p:pic>
      <p:pic>
        <p:nvPicPr>
          <p:cNvPr id="5" name="Picture 4">
            <a:extLst>
              <a:ext uri="{FF2B5EF4-FFF2-40B4-BE49-F238E27FC236}">
                <a16:creationId xmlns:a16="http://schemas.microsoft.com/office/drawing/2014/main" id="{80FBF0C0-CFB3-4E00-9788-4FFC7E4E8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512" y="1650816"/>
            <a:ext cx="1247775" cy="4010025"/>
          </a:xfrm>
          <a:prstGeom prst="rect">
            <a:avLst/>
          </a:prstGeom>
        </p:spPr>
      </p:pic>
      <p:sp>
        <p:nvSpPr>
          <p:cNvPr id="8" name="Title 1">
            <a:extLst>
              <a:ext uri="{FF2B5EF4-FFF2-40B4-BE49-F238E27FC236}">
                <a16:creationId xmlns:a16="http://schemas.microsoft.com/office/drawing/2014/main" id="{909809B6-4771-4332-A4D5-EBCDC5330F66}"/>
              </a:ext>
            </a:extLst>
          </p:cNvPr>
          <p:cNvSpPr txBox="1">
            <a:spLocks/>
          </p:cNvSpPr>
          <p:nvPr/>
        </p:nvSpPr>
        <p:spPr>
          <a:xfrm>
            <a:off x="957133" y="5880671"/>
            <a:ext cx="3045700" cy="44310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dirty="0"/>
              <a:t>Pre-processing pipeline</a:t>
            </a:r>
          </a:p>
        </p:txBody>
      </p:sp>
    </p:spTree>
    <p:extLst>
      <p:ext uri="{BB962C8B-B14F-4D97-AF65-F5344CB8AC3E}">
        <p14:creationId xmlns:p14="http://schemas.microsoft.com/office/powerpoint/2010/main" val="2031678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5A99B-2413-4636-9653-E19AFD83D6C6}"/>
              </a:ext>
            </a:extLst>
          </p:cNvPr>
          <p:cNvSpPr>
            <a:spLocks noGrp="1"/>
          </p:cNvSpPr>
          <p:nvPr>
            <p:ph type="title"/>
          </p:nvPr>
        </p:nvSpPr>
        <p:spPr>
          <a:xfrm>
            <a:off x="646111" y="452718"/>
            <a:ext cx="9404723" cy="881560"/>
          </a:xfrm>
        </p:spPr>
        <p:txBody>
          <a:bodyPr/>
          <a:lstStyle/>
          <a:p>
            <a:r>
              <a:rPr lang="en-IN" dirty="0"/>
              <a:t>Model Architecture</a:t>
            </a:r>
          </a:p>
        </p:txBody>
      </p:sp>
      <p:sp>
        <p:nvSpPr>
          <p:cNvPr id="3" name="Content Placeholder 2">
            <a:extLst>
              <a:ext uri="{FF2B5EF4-FFF2-40B4-BE49-F238E27FC236}">
                <a16:creationId xmlns:a16="http://schemas.microsoft.com/office/drawing/2014/main" id="{01771DEE-BA85-45B1-B448-1A6532151DBE}"/>
              </a:ext>
            </a:extLst>
          </p:cNvPr>
          <p:cNvSpPr>
            <a:spLocks noGrp="1"/>
          </p:cNvSpPr>
          <p:nvPr>
            <p:ph idx="1"/>
          </p:nvPr>
        </p:nvSpPr>
        <p:spPr>
          <a:xfrm>
            <a:off x="4801819" y="1257895"/>
            <a:ext cx="7206680" cy="5147387"/>
          </a:xfrm>
        </p:spPr>
        <p:txBody>
          <a:bodyPr>
            <a:normAutofit lnSpcReduction="10000"/>
          </a:bodyPr>
          <a:lstStyle/>
          <a:p>
            <a:r>
              <a:rPr lang="en-IN" dirty="0"/>
              <a:t>For face detection, state of the art Caffe ResNet10 with imagenet weights is used as it is highly accurate in detecting multiple faces as it was trained on more than a million images and trained for 140000 iterations.</a:t>
            </a:r>
          </a:p>
          <a:p>
            <a:r>
              <a:rPr lang="en-IN" dirty="0"/>
              <a:t>For mask detection on the extracted faces, MobileNetV2 is used which contains an array of convolutional blocks of small size and considered as a lightweight model.</a:t>
            </a:r>
          </a:p>
          <a:p>
            <a:r>
              <a:rPr lang="en-IN" dirty="0"/>
              <a:t>MobileNetV2 makes it possible to deploy the system on computationally less powerful devices also.</a:t>
            </a:r>
          </a:p>
          <a:p>
            <a:r>
              <a:rPr lang="en-IN" dirty="0"/>
              <a:t>The architecture contains a total of 16 blocks with an average pooling layer, dense layer, dropout layer and a softmax output layer.</a:t>
            </a:r>
          </a:p>
          <a:p>
            <a:r>
              <a:rPr lang="en-IN" dirty="0"/>
              <a:t>The model has a total of 2,422,210 parameters out of which 164,226 parameters were trainable as pre-trained layers of MobileNetV2 architecture is implemented.</a:t>
            </a:r>
          </a:p>
          <a:p>
            <a:endParaRPr lang="en-IN" dirty="0"/>
          </a:p>
        </p:txBody>
      </p:sp>
      <p:pic>
        <p:nvPicPr>
          <p:cNvPr id="4" name="Picture 3">
            <a:extLst>
              <a:ext uri="{FF2B5EF4-FFF2-40B4-BE49-F238E27FC236}">
                <a16:creationId xmlns:a16="http://schemas.microsoft.com/office/drawing/2014/main" id="{A056D606-3131-4E6C-9541-0623F9E3E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552" y="6102221"/>
            <a:ext cx="3778896" cy="755779"/>
          </a:xfrm>
          <a:prstGeom prst="rect">
            <a:avLst/>
          </a:prstGeom>
          <a:solidFill>
            <a:schemeClr val="tx1"/>
          </a:solidFill>
        </p:spPr>
      </p:pic>
      <p:pic>
        <p:nvPicPr>
          <p:cNvPr id="6" name="Picture 5">
            <a:extLst>
              <a:ext uri="{FF2B5EF4-FFF2-40B4-BE49-F238E27FC236}">
                <a16:creationId xmlns:a16="http://schemas.microsoft.com/office/drawing/2014/main" id="{26431466-D133-41B7-98B7-EC40EC38ACC5}"/>
              </a:ext>
            </a:extLst>
          </p:cNvPr>
          <p:cNvPicPr>
            <a:picLocks noChangeAspect="1"/>
          </p:cNvPicPr>
          <p:nvPr/>
        </p:nvPicPr>
        <p:blipFill rotWithShape="1">
          <a:blip r:embed="rId3">
            <a:extLst>
              <a:ext uri="{28A0092B-C50C-407E-A947-70E740481C1C}">
                <a14:useLocalDpi xmlns:a14="http://schemas.microsoft.com/office/drawing/2010/main" val="0"/>
              </a:ext>
            </a:extLst>
          </a:blip>
          <a:srcRect b="19171"/>
          <a:stretch/>
        </p:blipFill>
        <p:spPr>
          <a:xfrm>
            <a:off x="1224609" y="1682874"/>
            <a:ext cx="3200564" cy="2874439"/>
          </a:xfrm>
          <a:prstGeom prst="rect">
            <a:avLst/>
          </a:prstGeom>
        </p:spPr>
      </p:pic>
      <p:sp>
        <p:nvSpPr>
          <p:cNvPr id="7" name="Title 1">
            <a:extLst>
              <a:ext uri="{FF2B5EF4-FFF2-40B4-BE49-F238E27FC236}">
                <a16:creationId xmlns:a16="http://schemas.microsoft.com/office/drawing/2014/main" id="{650364DF-826E-484C-A00D-EDB73C098E3B}"/>
              </a:ext>
            </a:extLst>
          </p:cNvPr>
          <p:cNvSpPr txBox="1">
            <a:spLocks/>
          </p:cNvSpPr>
          <p:nvPr/>
        </p:nvSpPr>
        <p:spPr>
          <a:xfrm>
            <a:off x="847964" y="4734346"/>
            <a:ext cx="3953854" cy="88156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dirty="0"/>
              <a:t>MobileNetV2 architecture</a:t>
            </a:r>
          </a:p>
        </p:txBody>
      </p:sp>
    </p:spTree>
    <p:extLst>
      <p:ext uri="{BB962C8B-B14F-4D97-AF65-F5344CB8AC3E}">
        <p14:creationId xmlns:p14="http://schemas.microsoft.com/office/powerpoint/2010/main" val="332701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998C-1F1A-43C5-A707-5C59F2BAF02F}"/>
              </a:ext>
            </a:extLst>
          </p:cNvPr>
          <p:cNvSpPr>
            <a:spLocks noGrp="1"/>
          </p:cNvSpPr>
          <p:nvPr>
            <p:ph type="title"/>
          </p:nvPr>
        </p:nvSpPr>
        <p:spPr/>
        <p:txBody>
          <a:bodyPr/>
          <a:lstStyle/>
          <a:p>
            <a:r>
              <a:rPr lang="en-IN" dirty="0"/>
              <a:t>Approach</a:t>
            </a:r>
          </a:p>
        </p:txBody>
      </p:sp>
      <p:sp>
        <p:nvSpPr>
          <p:cNvPr id="3" name="Content Placeholder 2">
            <a:extLst>
              <a:ext uri="{FF2B5EF4-FFF2-40B4-BE49-F238E27FC236}">
                <a16:creationId xmlns:a16="http://schemas.microsoft.com/office/drawing/2014/main" id="{7A2CF2D0-A6BC-462D-B88D-D30F946461DA}"/>
              </a:ext>
            </a:extLst>
          </p:cNvPr>
          <p:cNvSpPr>
            <a:spLocks noGrp="1"/>
          </p:cNvSpPr>
          <p:nvPr>
            <p:ph idx="1"/>
          </p:nvPr>
        </p:nvSpPr>
        <p:spPr>
          <a:xfrm>
            <a:off x="1103312" y="1334277"/>
            <a:ext cx="9404723" cy="4767943"/>
          </a:xfrm>
        </p:spPr>
        <p:txBody>
          <a:bodyPr>
            <a:normAutofit lnSpcReduction="10000"/>
          </a:bodyPr>
          <a:lstStyle/>
          <a:p>
            <a:r>
              <a:rPr lang="en-US" dirty="0"/>
              <a:t>The task at hand to perform the classification after capturing the faces from a frame is carried out using Deep learning technique. The task is carried out in two phases.</a:t>
            </a:r>
          </a:p>
          <a:p>
            <a:r>
              <a:rPr lang="en-US" dirty="0"/>
              <a:t>First phase is training of the MobileNetV2 model with the dataset mentioned above and serialize the best parameters for the mode. The model is trained using CUDA cores of GPU for efficient training.</a:t>
            </a:r>
          </a:p>
          <a:p>
            <a:r>
              <a:rPr lang="en-US" dirty="0"/>
              <a:t>Second phase is to detect faces using Caffe ResNet10 from image or real time video stream and extract ROI (Region of Interest) which is sent to the trained MobileNetV2 model in order to classify each detected face as with mask or without mask.</a:t>
            </a:r>
          </a:p>
          <a:p>
            <a:r>
              <a:rPr lang="en-US" dirty="0"/>
              <a:t>Any face detected without mask is labeled with a red color frame with text as “No Mask” and a green color frame for faces with masks with text “Mask” along with the probability of detection.</a:t>
            </a:r>
          </a:p>
          <a:p>
            <a:r>
              <a:rPr lang="en-US" dirty="0"/>
              <a:t>All the functionalities are integrated in a web based cross-platform GUI</a:t>
            </a:r>
            <a:endParaRPr lang="en-IN" dirty="0"/>
          </a:p>
        </p:txBody>
      </p:sp>
      <p:pic>
        <p:nvPicPr>
          <p:cNvPr id="5" name="Picture 4">
            <a:extLst>
              <a:ext uri="{FF2B5EF4-FFF2-40B4-BE49-F238E27FC236}">
                <a16:creationId xmlns:a16="http://schemas.microsoft.com/office/drawing/2014/main" id="{45A2AF40-01CE-4498-81E0-6D3A3CDCB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552" y="6102221"/>
            <a:ext cx="3778896" cy="755779"/>
          </a:xfrm>
          <a:prstGeom prst="rect">
            <a:avLst/>
          </a:prstGeom>
          <a:solidFill>
            <a:schemeClr val="tx1"/>
          </a:solidFill>
        </p:spPr>
      </p:pic>
    </p:spTree>
    <p:extLst>
      <p:ext uri="{BB962C8B-B14F-4D97-AF65-F5344CB8AC3E}">
        <p14:creationId xmlns:p14="http://schemas.microsoft.com/office/powerpoint/2010/main" val="2470297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0080-5605-4FD7-9D30-BE090933A90D}"/>
              </a:ext>
            </a:extLst>
          </p:cNvPr>
          <p:cNvSpPr>
            <a:spLocks noGrp="1"/>
          </p:cNvSpPr>
          <p:nvPr>
            <p:ph type="title"/>
          </p:nvPr>
        </p:nvSpPr>
        <p:spPr>
          <a:xfrm>
            <a:off x="646111" y="140503"/>
            <a:ext cx="9404723" cy="1400530"/>
          </a:xfrm>
        </p:spPr>
        <p:txBody>
          <a:bodyPr/>
          <a:lstStyle/>
          <a:p>
            <a:r>
              <a:rPr lang="en-IN" dirty="0"/>
              <a:t>Results</a:t>
            </a:r>
          </a:p>
        </p:txBody>
      </p:sp>
      <p:sp>
        <p:nvSpPr>
          <p:cNvPr id="3" name="Content Placeholder 2">
            <a:extLst>
              <a:ext uri="{FF2B5EF4-FFF2-40B4-BE49-F238E27FC236}">
                <a16:creationId xmlns:a16="http://schemas.microsoft.com/office/drawing/2014/main" id="{941F6E0A-6E1B-4115-A9A2-738A143E9698}"/>
              </a:ext>
            </a:extLst>
          </p:cNvPr>
          <p:cNvSpPr>
            <a:spLocks noGrp="1"/>
          </p:cNvSpPr>
          <p:nvPr>
            <p:ph idx="1"/>
          </p:nvPr>
        </p:nvSpPr>
        <p:spPr>
          <a:xfrm>
            <a:off x="7960385" y="1427767"/>
            <a:ext cx="4180898" cy="4739768"/>
          </a:xfrm>
        </p:spPr>
        <p:txBody>
          <a:bodyPr>
            <a:normAutofit fontScale="92500" lnSpcReduction="20000"/>
          </a:bodyPr>
          <a:lstStyle/>
          <a:p>
            <a:r>
              <a:rPr lang="en-US" dirty="0"/>
              <a:t>Accuracy and loss were observed for 25 epochs and plotted for better visualization and analysis of the performance of the DNN MobileNetV2 model.</a:t>
            </a:r>
          </a:p>
          <a:p>
            <a:r>
              <a:rPr lang="en-US" dirty="0"/>
              <a:t>As the model was trained on real world images with samples of multiple scenarios, it performed very well and gave 95-96 % accuracy.</a:t>
            </a:r>
          </a:p>
          <a:p>
            <a:r>
              <a:rPr lang="en-US" dirty="0"/>
              <a:t>The model didn’t overfit which is clearly seen in the plots.</a:t>
            </a:r>
          </a:p>
          <a:p>
            <a:r>
              <a:rPr lang="en-US" dirty="0"/>
              <a:t>Balanced f1-score of .95 states that the model has very good performance and can classify with mask images and without mask images with similar accuracy.</a:t>
            </a:r>
          </a:p>
          <a:p>
            <a:endParaRPr lang="en-IN" dirty="0"/>
          </a:p>
        </p:txBody>
      </p:sp>
      <p:sp>
        <p:nvSpPr>
          <p:cNvPr id="6" name="Content Placeholder 2">
            <a:extLst>
              <a:ext uri="{FF2B5EF4-FFF2-40B4-BE49-F238E27FC236}">
                <a16:creationId xmlns:a16="http://schemas.microsoft.com/office/drawing/2014/main" id="{445B20D8-65C6-4A94-B1DA-73D530B22AB2}"/>
              </a:ext>
            </a:extLst>
          </p:cNvPr>
          <p:cNvSpPr txBox="1">
            <a:spLocks/>
          </p:cNvSpPr>
          <p:nvPr/>
        </p:nvSpPr>
        <p:spPr>
          <a:xfrm>
            <a:off x="1012190" y="4567151"/>
            <a:ext cx="2402815" cy="5409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IN" dirty="0"/>
              <a:t>Accuracy Plot</a:t>
            </a:r>
          </a:p>
        </p:txBody>
      </p:sp>
      <p:sp>
        <p:nvSpPr>
          <p:cNvPr id="8" name="Content Placeholder 2">
            <a:extLst>
              <a:ext uri="{FF2B5EF4-FFF2-40B4-BE49-F238E27FC236}">
                <a16:creationId xmlns:a16="http://schemas.microsoft.com/office/drawing/2014/main" id="{28BE44C0-31EB-4B70-A32B-E065348925CD}"/>
              </a:ext>
            </a:extLst>
          </p:cNvPr>
          <p:cNvSpPr txBox="1">
            <a:spLocks/>
          </p:cNvSpPr>
          <p:nvPr/>
        </p:nvSpPr>
        <p:spPr>
          <a:xfrm>
            <a:off x="5293249" y="4567152"/>
            <a:ext cx="2402815" cy="5409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IN" dirty="0"/>
              <a:t>Loss Plot</a:t>
            </a:r>
          </a:p>
        </p:txBody>
      </p:sp>
      <p:pic>
        <p:nvPicPr>
          <p:cNvPr id="10" name="Picture 9">
            <a:extLst>
              <a:ext uri="{FF2B5EF4-FFF2-40B4-BE49-F238E27FC236}">
                <a16:creationId xmlns:a16="http://schemas.microsoft.com/office/drawing/2014/main" id="{03CA47ED-BBC6-4430-8653-965777C3C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552" y="6102221"/>
            <a:ext cx="3778896" cy="755779"/>
          </a:xfrm>
          <a:prstGeom prst="rect">
            <a:avLst/>
          </a:prstGeom>
          <a:solidFill>
            <a:schemeClr val="tx1"/>
          </a:solidFill>
        </p:spPr>
      </p:pic>
      <p:pic>
        <p:nvPicPr>
          <p:cNvPr id="9" name="Picture 8">
            <a:extLst>
              <a:ext uri="{FF2B5EF4-FFF2-40B4-BE49-F238E27FC236}">
                <a16:creationId xmlns:a16="http://schemas.microsoft.com/office/drawing/2014/main" id="{492A891A-B1D8-4962-BE14-F1E3F23CE163}"/>
              </a:ext>
            </a:extLst>
          </p:cNvPr>
          <p:cNvPicPr>
            <a:picLocks noChangeAspect="1"/>
          </p:cNvPicPr>
          <p:nvPr/>
        </p:nvPicPr>
        <p:blipFill rotWithShape="1">
          <a:blip r:embed="rId3">
            <a:extLst>
              <a:ext uri="{28A0092B-C50C-407E-A947-70E740481C1C}">
                <a14:useLocalDpi xmlns:a14="http://schemas.microsoft.com/office/drawing/2010/main" val="0"/>
              </a:ext>
            </a:extLst>
          </a:blip>
          <a:srcRect t="3256" r="7939"/>
          <a:stretch/>
        </p:blipFill>
        <p:spPr>
          <a:xfrm>
            <a:off x="75941" y="1602156"/>
            <a:ext cx="3712288" cy="2894360"/>
          </a:xfrm>
          <a:prstGeom prst="rect">
            <a:avLst/>
          </a:prstGeom>
        </p:spPr>
      </p:pic>
      <p:pic>
        <p:nvPicPr>
          <p:cNvPr id="12" name="Picture 11">
            <a:extLst>
              <a:ext uri="{FF2B5EF4-FFF2-40B4-BE49-F238E27FC236}">
                <a16:creationId xmlns:a16="http://schemas.microsoft.com/office/drawing/2014/main" id="{FB3A9254-F99C-48FB-AB72-1CEFD25A7A88}"/>
              </a:ext>
            </a:extLst>
          </p:cNvPr>
          <p:cNvPicPr>
            <a:picLocks noChangeAspect="1"/>
          </p:cNvPicPr>
          <p:nvPr/>
        </p:nvPicPr>
        <p:blipFill rotWithShape="1">
          <a:blip r:embed="rId4">
            <a:extLst>
              <a:ext uri="{28A0092B-C50C-407E-A947-70E740481C1C}">
                <a14:useLocalDpi xmlns:a14="http://schemas.microsoft.com/office/drawing/2010/main" val="0"/>
              </a:ext>
            </a:extLst>
          </a:blip>
          <a:srcRect l="3285" t="3794" r="8315"/>
          <a:stretch/>
        </p:blipFill>
        <p:spPr>
          <a:xfrm>
            <a:off x="3983775" y="1602156"/>
            <a:ext cx="3712289" cy="2894359"/>
          </a:xfrm>
          <a:prstGeom prst="rect">
            <a:avLst/>
          </a:prstGeom>
        </p:spPr>
      </p:pic>
    </p:spTree>
    <p:extLst>
      <p:ext uri="{BB962C8B-B14F-4D97-AF65-F5344CB8AC3E}">
        <p14:creationId xmlns:p14="http://schemas.microsoft.com/office/powerpoint/2010/main" val="249970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0B41-12A5-43DD-8FC9-423191C07955}"/>
              </a:ext>
            </a:extLst>
          </p:cNvPr>
          <p:cNvSpPr>
            <a:spLocks noGrp="1"/>
          </p:cNvSpPr>
          <p:nvPr>
            <p:ph type="title"/>
          </p:nvPr>
        </p:nvSpPr>
        <p:spPr>
          <a:xfrm>
            <a:off x="654461" y="256592"/>
            <a:ext cx="9404723" cy="858416"/>
          </a:xfrm>
        </p:spPr>
        <p:txBody>
          <a:bodyPr/>
          <a:lstStyle/>
          <a:p>
            <a:r>
              <a:rPr lang="en-IN" dirty="0"/>
              <a:t>Results (contd…)</a:t>
            </a:r>
          </a:p>
        </p:txBody>
      </p:sp>
      <p:sp>
        <p:nvSpPr>
          <p:cNvPr id="3" name="Content Placeholder 2">
            <a:extLst>
              <a:ext uri="{FF2B5EF4-FFF2-40B4-BE49-F238E27FC236}">
                <a16:creationId xmlns:a16="http://schemas.microsoft.com/office/drawing/2014/main" id="{464FDF24-F31E-43D3-B5A7-A4F805CE3003}"/>
              </a:ext>
            </a:extLst>
          </p:cNvPr>
          <p:cNvSpPr>
            <a:spLocks noGrp="1"/>
          </p:cNvSpPr>
          <p:nvPr>
            <p:ph idx="1"/>
          </p:nvPr>
        </p:nvSpPr>
        <p:spPr>
          <a:xfrm>
            <a:off x="7527241" y="2164702"/>
            <a:ext cx="4664759" cy="3331029"/>
          </a:xfrm>
        </p:spPr>
        <p:txBody>
          <a:bodyPr>
            <a:normAutofit/>
          </a:bodyPr>
          <a:lstStyle/>
          <a:p>
            <a:r>
              <a:rPr lang="en-US" dirty="0"/>
              <a:t>Model also performed very well on live video stream and images.</a:t>
            </a:r>
          </a:p>
          <a:p>
            <a:r>
              <a:rPr lang="en-US" dirty="0"/>
              <a:t>It also works well with multiple faces and faces with spectacles.</a:t>
            </a:r>
          </a:p>
          <a:p>
            <a:r>
              <a:rPr lang="en-US" dirty="0"/>
              <a:t>The model is very lightweight, hence can be integrated with video surveillance systems as a complete mask surveillance system under COVID-19 protocols.</a:t>
            </a:r>
            <a:endParaRPr lang="en-IN" dirty="0"/>
          </a:p>
        </p:txBody>
      </p:sp>
      <p:sp>
        <p:nvSpPr>
          <p:cNvPr id="6" name="Title 1">
            <a:extLst>
              <a:ext uri="{FF2B5EF4-FFF2-40B4-BE49-F238E27FC236}">
                <a16:creationId xmlns:a16="http://schemas.microsoft.com/office/drawing/2014/main" id="{52F84D28-0518-49EE-807C-C1F7656A1CCD}"/>
              </a:ext>
            </a:extLst>
          </p:cNvPr>
          <p:cNvSpPr txBox="1">
            <a:spLocks/>
          </p:cNvSpPr>
          <p:nvPr/>
        </p:nvSpPr>
        <p:spPr>
          <a:xfrm>
            <a:off x="189041" y="1520890"/>
            <a:ext cx="7079789" cy="85841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t>Real-time video stream screenshots</a:t>
            </a:r>
          </a:p>
        </p:txBody>
      </p:sp>
      <p:pic>
        <p:nvPicPr>
          <p:cNvPr id="10" name="Picture 9">
            <a:extLst>
              <a:ext uri="{FF2B5EF4-FFF2-40B4-BE49-F238E27FC236}">
                <a16:creationId xmlns:a16="http://schemas.microsoft.com/office/drawing/2014/main" id="{577DD9F8-2308-43D7-A1EC-E9B8D3AA3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924" y="6102221"/>
            <a:ext cx="3778896" cy="755779"/>
          </a:xfrm>
          <a:prstGeom prst="rect">
            <a:avLst/>
          </a:prstGeom>
          <a:solidFill>
            <a:schemeClr val="tx1"/>
          </a:solidFill>
        </p:spPr>
      </p:pic>
      <p:pic>
        <p:nvPicPr>
          <p:cNvPr id="12" name="Face mask demo">
            <a:hlinkClick r:id="" action="ppaction://media"/>
            <a:extLst>
              <a:ext uri="{FF2B5EF4-FFF2-40B4-BE49-F238E27FC236}">
                <a16:creationId xmlns:a16="http://schemas.microsoft.com/office/drawing/2014/main" id="{E3ABE9AE-9D43-4CBD-A684-2678377330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9715" y="2467948"/>
            <a:ext cx="6929115" cy="3331028"/>
          </a:xfrm>
          <a:prstGeom prst="rect">
            <a:avLst/>
          </a:prstGeom>
        </p:spPr>
      </p:pic>
    </p:spTree>
    <p:extLst>
      <p:ext uri="{BB962C8B-B14F-4D97-AF65-F5344CB8AC3E}">
        <p14:creationId xmlns:p14="http://schemas.microsoft.com/office/powerpoint/2010/main" val="162126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0B41-12A5-43DD-8FC9-423191C07955}"/>
              </a:ext>
            </a:extLst>
          </p:cNvPr>
          <p:cNvSpPr>
            <a:spLocks noGrp="1"/>
          </p:cNvSpPr>
          <p:nvPr>
            <p:ph type="title"/>
          </p:nvPr>
        </p:nvSpPr>
        <p:spPr>
          <a:xfrm>
            <a:off x="654461" y="256592"/>
            <a:ext cx="9404723" cy="858416"/>
          </a:xfrm>
        </p:spPr>
        <p:txBody>
          <a:bodyPr/>
          <a:lstStyle/>
          <a:p>
            <a:r>
              <a:rPr lang="en-IN" dirty="0"/>
              <a:t>Results (contd…)</a:t>
            </a:r>
          </a:p>
        </p:txBody>
      </p:sp>
      <p:sp>
        <p:nvSpPr>
          <p:cNvPr id="6" name="Title 1">
            <a:extLst>
              <a:ext uri="{FF2B5EF4-FFF2-40B4-BE49-F238E27FC236}">
                <a16:creationId xmlns:a16="http://schemas.microsoft.com/office/drawing/2014/main" id="{52F84D28-0518-49EE-807C-C1F7656A1CCD}"/>
              </a:ext>
            </a:extLst>
          </p:cNvPr>
          <p:cNvSpPr txBox="1">
            <a:spLocks/>
          </p:cNvSpPr>
          <p:nvPr/>
        </p:nvSpPr>
        <p:spPr>
          <a:xfrm>
            <a:off x="654461" y="1017875"/>
            <a:ext cx="7079789" cy="85841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t>Detection on image</a:t>
            </a:r>
          </a:p>
        </p:txBody>
      </p:sp>
      <p:pic>
        <p:nvPicPr>
          <p:cNvPr id="10" name="Picture 9">
            <a:extLst>
              <a:ext uri="{FF2B5EF4-FFF2-40B4-BE49-F238E27FC236}">
                <a16:creationId xmlns:a16="http://schemas.microsoft.com/office/drawing/2014/main" id="{577DD9F8-2308-43D7-A1EC-E9B8D3AA3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924" y="6102221"/>
            <a:ext cx="3778896" cy="755779"/>
          </a:xfrm>
          <a:prstGeom prst="rect">
            <a:avLst/>
          </a:prstGeom>
          <a:solidFill>
            <a:schemeClr val="tx1"/>
          </a:solidFill>
        </p:spPr>
      </p:pic>
      <p:pic>
        <p:nvPicPr>
          <p:cNvPr id="11" name="Picture 10">
            <a:extLst>
              <a:ext uri="{FF2B5EF4-FFF2-40B4-BE49-F238E27FC236}">
                <a16:creationId xmlns:a16="http://schemas.microsoft.com/office/drawing/2014/main" id="{CFBF6B58-C61D-4873-89C4-573D2D896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095" y="1876291"/>
            <a:ext cx="5949469" cy="3963834"/>
          </a:xfrm>
          <a:prstGeom prst="rect">
            <a:avLst/>
          </a:prstGeom>
        </p:spPr>
      </p:pic>
      <p:pic>
        <p:nvPicPr>
          <p:cNvPr id="16" name="Picture 15">
            <a:extLst>
              <a:ext uri="{FF2B5EF4-FFF2-40B4-BE49-F238E27FC236}">
                <a16:creationId xmlns:a16="http://schemas.microsoft.com/office/drawing/2014/main" id="{E5045906-DF7E-4EA4-9D3A-3A08A268D221}"/>
              </a:ext>
            </a:extLst>
          </p:cNvPr>
          <p:cNvPicPr>
            <a:picLocks noChangeAspect="1"/>
          </p:cNvPicPr>
          <p:nvPr/>
        </p:nvPicPr>
        <p:blipFill>
          <a:blip r:embed="rId4"/>
          <a:stretch>
            <a:fillRect/>
          </a:stretch>
        </p:blipFill>
        <p:spPr>
          <a:xfrm>
            <a:off x="458518" y="1686978"/>
            <a:ext cx="3554151" cy="4275283"/>
          </a:xfrm>
          <a:prstGeom prst="rect">
            <a:avLst/>
          </a:prstGeom>
        </p:spPr>
      </p:pic>
    </p:spTree>
    <p:extLst>
      <p:ext uri="{BB962C8B-B14F-4D97-AF65-F5344CB8AC3E}">
        <p14:creationId xmlns:p14="http://schemas.microsoft.com/office/powerpoint/2010/main" val="2157901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0B41-12A5-43DD-8FC9-423191C07955}"/>
              </a:ext>
            </a:extLst>
          </p:cNvPr>
          <p:cNvSpPr>
            <a:spLocks noGrp="1"/>
          </p:cNvSpPr>
          <p:nvPr>
            <p:ph type="title"/>
          </p:nvPr>
        </p:nvSpPr>
        <p:spPr>
          <a:xfrm>
            <a:off x="654461" y="256592"/>
            <a:ext cx="9404723" cy="858416"/>
          </a:xfrm>
        </p:spPr>
        <p:txBody>
          <a:bodyPr/>
          <a:lstStyle/>
          <a:p>
            <a:r>
              <a:rPr lang="en-IN" dirty="0"/>
              <a:t>Results (contd…)</a:t>
            </a:r>
          </a:p>
        </p:txBody>
      </p:sp>
      <p:sp>
        <p:nvSpPr>
          <p:cNvPr id="6" name="Title 1">
            <a:extLst>
              <a:ext uri="{FF2B5EF4-FFF2-40B4-BE49-F238E27FC236}">
                <a16:creationId xmlns:a16="http://schemas.microsoft.com/office/drawing/2014/main" id="{52F84D28-0518-49EE-807C-C1F7656A1CCD}"/>
              </a:ext>
            </a:extLst>
          </p:cNvPr>
          <p:cNvSpPr txBox="1">
            <a:spLocks/>
          </p:cNvSpPr>
          <p:nvPr/>
        </p:nvSpPr>
        <p:spPr>
          <a:xfrm>
            <a:off x="654461" y="1017875"/>
            <a:ext cx="9077368" cy="85841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3200" dirty="0"/>
              <a:t>Detection on image containing multiple faces</a:t>
            </a:r>
          </a:p>
        </p:txBody>
      </p:sp>
      <p:pic>
        <p:nvPicPr>
          <p:cNvPr id="10" name="Picture 9">
            <a:extLst>
              <a:ext uri="{FF2B5EF4-FFF2-40B4-BE49-F238E27FC236}">
                <a16:creationId xmlns:a16="http://schemas.microsoft.com/office/drawing/2014/main" id="{577DD9F8-2308-43D7-A1EC-E9B8D3AA3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924" y="6102221"/>
            <a:ext cx="3778896" cy="755779"/>
          </a:xfrm>
          <a:prstGeom prst="rect">
            <a:avLst/>
          </a:prstGeom>
          <a:solidFill>
            <a:schemeClr val="tx1"/>
          </a:solidFill>
        </p:spPr>
      </p:pic>
      <p:pic>
        <p:nvPicPr>
          <p:cNvPr id="4" name="Picture 3">
            <a:extLst>
              <a:ext uri="{FF2B5EF4-FFF2-40B4-BE49-F238E27FC236}">
                <a16:creationId xmlns:a16="http://schemas.microsoft.com/office/drawing/2014/main" id="{68528F9D-DFEE-4F0D-B97D-5B047D76E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61" y="2062066"/>
            <a:ext cx="5396673" cy="3600352"/>
          </a:xfrm>
          <a:prstGeom prst="rect">
            <a:avLst/>
          </a:prstGeom>
        </p:spPr>
      </p:pic>
      <p:pic>
        <p:nvPicPr>
          <p:cNvPr id="7" name="Picture 6">
            <a:extLst>
              <a:ext uri="{FF2B5EF4-FFF2-40B4-BE49-F238E27FC236}">
                <a16:creationId xmlns:a16="http://schemas.microsoft.com/office/drawing/2014/main" id="{58E633E9-47D9-4022-A11A-ED1F2369E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848" y="2062066"/>
            <a:ext cx="5396673" cy="3610374"/>
          </a:xfrm>
          <a:prstGeom prst="rect">
            <a:avLst/>
          </a:prstGeom>
        </p:spPr>
      </p:pic>
    </p:spTree>
    <p:extLst>
      <p:ext uri="{BB962C8B-B14F-4D97-AF65-F5344CB8AC3E}">
        <p14:creationId xmlns:p14="http://schemas.microsoft.com/office/powerpoint/2010/main" val="34767159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458</TotalTime>
  <Words>756</Words>
  <Application>Microsoft Office PowerPoint</Application>
  <PresentationFormat>Widescreen</PresentationFormat>
  <Paragraphs>55</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Schoolbook</vt:lpstr>
      <vt:lpstr>Wingdings 3</vt:lpstr>
      <vt:lpstr>Ion</vt:lpstr>
      <vt:lpstr>Realtime Face and Mask  on-off Detection</vt:lpstr>
      <vt:lpstr>Dataset description</vt:lpstr>
      <vt:lpstr>Pre-processing</vt:lpstr>
      <vt:lpstr>Model Architecture</vt:lpstr>
      <vt:lpstr>Approach</vt:lpstr>
      <vt:lpstr>Results</vt:lpstr>
      <vt:lpstr>Results (contd…)</vt:lpstr>
      <vt:lpstr>Results (contd…)</vt:lpstr>
      <vt:lpstr>Results (contd…)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Face and Mask on-off Detection</dc:title>
  <dc:creator>Rahul Maheshwari</dc:creator>
  <cp:lastModifiedBy>Rahul Maheshwari</cp:lastModifiedBy>
  <cp:revision>38</cp:revision>
  <dcterms:created xsi:type="dcterms:W3CDTF">2020-10-30T16:47:14Z</dcterms:created>
  <dcterms:modified xsi:type="dcterms:W3CDTF">2020-12-19T06:04:05Z</dcterms:modified>
</cp:coreProperties>
</file>